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5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14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1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324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359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35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022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2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06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82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1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22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09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29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4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35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6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Wat gaan we vandaag doen?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814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Centraal zenuwstelsel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Het Centraal zenuwstelsel bestaat uit de hersenen en het ruggenmerg</a:t>
            </a:r>
            <a:endParaRPr lang="nl-NL" dirty="0"/>
          </a:p>
          <a:p>
            <a:r>
              <a:rPr lang="nl-NL" dirty="0" smtClean="0"/>
              <a:t>In de hersenen komen veel zenuwen samen</a:t>
            </a:r>
          </a:p>
          <a:p>
            <a:r>
              <a:rPr lang="nl-NL" dirty="0" smtClean="0"/>
              <a:t>Zenuwen komen in dikkere bundels bij elkaar ,waardoor kabels van zenuwen ontstaan</a:t>
            </a:r>
          </a:p>
          <a:p>
            <a:r>
              <a:rPr lang="nl-NL" dirty="0" smtClean="0"/>
              <a:t>Een hele dikke kabel loopt naar beneden, van de hersenen door het ruggenmerg.</a:t>
            </a:r>
          </a:p>
          <a:p>
            <a:r>
              <a:rPr lang="nl-NL" dirty="0" smtClean="0"/>
              <a:t>Om te voorkomen dat zenuwen uitdrogen en breken zit er in de hersenen en in het ruggenmerg vocht er omheen: </a:t>
            </a:r>
            <a:r>
              <a:rPr lang="nl-NL" b="1" dirty="0" smtClean="0"/>
              <a:t>HET LIQUOR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25325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perifeer zenuwstelsel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Het perifeer </a:t>
            </a:r>
            <a:r>
              <a:rPr lang="nl-NL" dirty="0" smtClean="0"/>
              <a:t>zenuwstelsel:</a:t>
            </a:r>
          </a:p>
          <a:p>
            <a:r>
              <a:rPr lang="nl-NL" dirty="0" smtClean="0"/>
              <a:t>Een stelsel van veel zenuwen met grote en kleine vertakkingen, verspreid over de rest van het lichaam</a:t>
            </a:r>
          </a:p>
          <a:p>
            <a:endParaRPr lang="nl-NL" dirty="0"/>
          </a:p>
          <a:p>
            <a:r>
              <a:rPr lang="nl-NL" dirty="0" smtClean="0"/>
              <a:t>Een derde onderverdeling zegt iets over de mate waarin je zenuwen en prikkels kunt beïnvloeden.</a:t>
            </a:r>
          </a:p>
          <a:p>
            <a:r>
              <a:rPr lang="nl-NL" b="1" dirty="0" smtClean="0"/>
              <a:t>Onwillekeurig zenuwstelsel</a:t>
            </a:r>
          </a:p>
          <a:p>
            <a:r>
              <a:rPr lang="nl-NL" b="1" dirty="0" smtClean="0"/>
              <a:t>Willekeurig zenuwstelsel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85350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Willekeurig zenuwstelsel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Bij het Willekeurig zenuwstelsel heb je zelf keuzes om een actie te ondernemen.</a:t>
            </a:r>
          </a:p>
          <a:p>
            <a:r>
              <a:rPr lang="nl-NL" dirty="0" smtClean="0"/>
              <a:t>Voorbeeld: Als iemand je iemand uitscheld (prikkel die via het oor en sensorische zenuwen naar de  hersenen gaat), heb je zelf de keuze.</a:t>
            </a:r>
          </a:p>
          <a:p>
            <a:endParaRPr lang="nl-NL" dirty="0"/>
          </a:p>
          <a:p>
            <a:r>
              <a:rPr lang="nl-NL" dirty="0" smtClean="0"/>
              <a:t>Via de motorische zenuwen  geven de hersenen de door jouw gekozen actie door er reageer je zo als je wilt.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991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Onwillekeurig zenuwstelsel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Onwillekeurig </a:t>
            </a:r>
            <a:r>
              <a:rPr lang="nl-NL" dirty="0" smtClean="0"/>
              <a:t>zenuwstelsel </a:t>
            </a:r>
            <a:r>
              <a:rPr lang="nl-NL" dirty="0"/>
              <a:t>(</a:t>
            </a:r>
            <a:r>
              <a:rPr lang="nl-NL" dirty="0" smtClean="0"/>
              <a:t>autonoom zenuwstelsel</a:t>
            </a:r>
            <a:r>
              <a:rPr lang="nl-NL" dirty="0"/>
              <a:t>) </a:t>
            </a:r>
            <a:r>
              <a:rPr lang="nl-NL" dirty="0" smtClean="0"/>
              <a:t> heb je zelf </a:t>
            </a:r>
            <a:r>
              <a:rPr lang="nl-NL" b="1" dirty="0" smtClean="0"/>
              <a:t>niets </a:t>
            </a:r>
            <a:r>
              <a:rPr lang="nl-NL" dirty="0" smtClean="0"/>
              <a:t>te vertellen</a:t>
            </a:r>
            <a:endParaRPr lang="nl-NL" dirty="0"/>
          </a:p>
          <a:p>
            <a:r>
              <a:rPr lang="nl-NL" dirty="0" smtClean="0"/>
              <a:t>Dat functioneert, of je wilt of niet.</a:t>
            </a:r>
          </a:p>
          <a:p>
            <a:r>
              <a:rPr lang="nl-NL" dirty="0" smtClean="0"/>
              <a:t>Denk aan: spijsvertering en bloedsomloop, reflexen-zoals de hik f hoesten als je verslikt.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566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1.7.1 Zintuigen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3145" y="2367092"/>
            <a:ext cx="10363826" cy="3424107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Prikkels vanuit de omgeving komen alle maal via zintuigen het lichaam binnen.</a:t>
            </a:r>
          </a:p>
          <a:p>
            <a:r>
              <a:rPr lang="nl-NL" dirty="0" smtClean="0"/>
              <a:t>De volgende zintuigen spelen daarbij een rol:</a:t>
            </a:r>
          </a:p>
          <a:p>
            <a:r>
              <a:rPr lang="nl-NL" dirty="0" smtClean="0"/>
              <a:t>Oog (gezicht)</a:t>
            </a:r>
          </a:p>
          <a:p>
            <a:r>
              <a:rPr lang="nl-NL" dirty="0" smtClean="0"/>
              <a:t>Oor (gehoor)</a:t>
            </a:r>
          </a:p>
          <a:p>
            <a:r>
              <a:rPr lang="nl-NL" dirty="0" smtClean="0"/>
              <a:t>Mond (smaak)</a:t>
            </a:r>
          </a:p>
          <a:p>
            <a:r>
              <a:rPr lang="nl-NL" dirty="0" smtClean="0"/>
              <a:t>Neus (reuk)</a:t>
            </a:r>
          </a:p>
          <a:p>
            <a:r>
              <a:rPr lang="nl-NL" dirty="0" smtClean="0"/>
              <a:t>Huid (tast, druk, temperatuur)</a:t>
            </a:r>
          </a:p>
          <a:p>
            <a:r>
              <a:rPr lang="nl-NL" dirty="0" smtClean="0"/>
              <a:t>Vanuit </a:t>
            </a:r>
            <a:r>
              <a:rPr lang="nl-NL" b="1" dirty="0" smtClean="0"/>
              <a:t>alle</a:t>
            </a:r>
            <a:r>
              <a:rPr lang="nl-NL" dirty="0" smtClean="0"/>
              <a:t> zintuigen lopen sensorische zenuwen naar de hersenen, om de opgevangen informatie door te geven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8030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 1.7.1 </a:t>
            </a:r>
            <a:r>
              <a:rPr lang="nl-NL" dirty="0"/>
              <a:t>Zintuigen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3774" y="2367092"/>
            <a:ext cx="10363826" cy="3903079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Deze indeling omvat </a:t>
            </a:r>
            <a:r>
              <a:rPr lang="nl-NL" dirty="0"/>
              <a:t>vijf zintuigen</a:t>
            </a:r>
            <a:r>
              <a:rPr lang="nl-NL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Oog </a:t>
            </a:r>
            <a:r>
              <a:rPr lang="nl-NL" dirty="0"/>
              <a:t>(gezicht)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Oor (gehoor)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Mond (smaak)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Neus (reuk)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Huid (tast, </a:t>
            </a:r>
            <a:r>
              <a:rPr lang="nl-NL" u="sng" dirty="0"/>
              <a:t>druk, temperatuur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dirty="0" smtClean="0"/>
              <a:t>Er zijn ook indelingen met meer zintuigen. Dan wordt er bij de huid in gevoel voor </a:t>
            </a:r>
            <a:r>
              <a:rPr lang="nl-NL" b="1" dirty="0" smtClean="0"/>
              <a:t>druk en temperatuur </a:t>
            </a:r>
            <a:r>
              <a:rPr lang="nl-NL" dirty="0" smtClean="0"/>
              <a:t>onderscheid gemaakt.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760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1.8 Het hormonaal 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Net als het zenuwstelsel is het hormonaal stelsel   een besturingssysteem.</a:t>
            </a:r>
          </a:p>
          <a:p>
            <a:r>
              <a:rPr lang="nl-NL" dirty="0" smtClean="0"/>
              <a:t>Hormonen zetten processen in werking.</a:t>
            </a:r>
          </a:p>
          <a:p>
            <a:r>
              <a:rPr lang="nl-NL" dirty="0" smtClean="0"/>
              <a:t>Ze leveren een bijdrage aan de werking van het hart en de bloeddruk.</a:t>
            </a:r>
          </a:p>
          <a:p>
            <a:r>
              <a:rPr lang="nl-NL" dirty="0" smtClean="0"/>
              <a:t>Hormonen zijn stoffen die door hormoonklieren worden aangemaakt.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110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 1.8 Het hormonaal stelsel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Klieren die hormonen produceren:</a:t>
            </a:r>
          </a:p>
          <a:p>
            <a:r>
              <a:rPr lang="nl-NL" dirty="0" smtClean="0"/>
              <a:t>Hypofyse</a:t>
            </a:r>
          </a:p>
          <a:p>
            <a:r>
              <a:rPr lang="nl-NL" dirty="0" smtClean="0"/>
              <a:t>Alvleesklier</a:t>
            </a:r>
          </a:p>
          <a:p>
            <a:r>
              <a:rPr lang="nl-NL" dirty="0" smtClean="0"/>
              <a:t>Schildklier</a:t>
            </a:r>
          </a:p>
          <a:p>
            <a:r>
              <a:rPr lang="nl-NL" dirty="0" smtClean="0"/>
              <a:t>Geslachtsklieren</a:t>
            </a:r>
          </a:p>
          <a:p>
            <a:r>
              <a:rPr lang="nl-NL" dirty="0" smtClean="0"/>
              <a:t>bijnieren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4038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hypofyse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b="1" dirty="0" smtClean="0"/>
              <a:t>belangrijkste</a:t>
            </a:r>
            <a:r>
              <a:rPr lang="nl-NL" dirty="0" smtClean="0"/>
              <a:t> hormoon klier is de </a:t>
            </a:r>
            <a:r>
              <a:rPr lang="nl-NL" b="1" dirty="0" smtClean="0">
                <a:solidFill>
                  <a:srgbClr val="FF0000"/>
                </a:solidFill>
              </a:rPr>
              <a:t>hypofyse</a:t>
            </a:r>
            <a:r>
              <a:rPr lang="nl-NL" dirty="0" smtClean="0"/>
              <a:t>.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Hypofyse</a:t>
            </a:r>
            <a:r>
              <a:rPr lang="nl-NL" dirty="0" smtClean="0"/>
              <a:t> zit in de hersenen en produceert in de kinderjaren groeihormonen.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Hypofyse</a:t>
            </a:r>
            <a:r>
              <a:rPr lang="nl-NL" dirty="0" smtClean="0"/>
              <a:t> produceert hormonen die andere klieren stimuleert hormonen te produceren.</a:t>
            </a:r>
          </a:p>
          <a:p>
            <a:r>
              <a:rPr lang="nl-NL" b="1" dirty="0" smtClean="0"/>
              <a:t>Zonder </a:t>
            </a:r>
            <a:r>
              <a:rPr lang="nl-NL" dirty="0" smtClean="0"/>
              <a:t>de</a:t>
            </a:r>
            <a:r>
              <a:rPr lang="nl-NL" b="1" dirty="0" smtClean="0"/>
              <a:t> hypofyse </a:t>
            </a:r>
            <a:r>
              <a:rPr lang="nl-NL" dirty="0" smtClean="0"/>
              <a:t>zouden deze klieren </a:t>
            </a:r>
            <a:r>
              <a:rPr lang="nl-NL" b="1" dirty="0" smtClean="0"/>
              <a:t>geen hormonen aanmaken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928699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1.8.2 Alvleesklier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 De Alvleesklier (</a:t>
            </a:r>
            <a:r>
              <a:rPr lang="nl-NL" b="1" u="sng" dirty="0" smtClean="0"/>
              <a:t>pancreas</a:t>
            </a:r>
            <a:r>
              <a:rPr lang="nl-NL" dirty="0" smtClean="0"/>
              <a:t>) zit links onder de maag onder de borstkas en is ook onderdeel van het spijsverteringsproces.</a:t>
            </a:r>
          </a:p>
          <a:p>
            <a:r>
              <a:rPr lang="nl-NL" dirty="0" smtClean="0"/>
              <a:t>Deze klier scheidt alvleesklier sap af, dat via de twaalfvingerige darm wordt toegevoegd aan de spijsvertering</a:t>
            </a:r>
          </a:p>
          <a:p>
            <a:r>
              <a:rPr lang="nl-NL" dirty="0" smtClean="0"/>
              <a:t>De alvlees klier produceert de </a:t>
            </a:r>
            <a:r>
              <a:rPr lang="nl-NL" b="1" dirty="0" smtClean="0"/>
              <a:t>belangrijkste</a:t>
            </a:r>
            <a:r>
              <a:rPr lang="nl-NL" dirty="0" smtClean="0"/>
              <a:t> hormonen </a:t>
            </a:r>
            <a:r>
              <a:rPr lang="nl-NL" b="1" dirty="0" smtClean="0"/>
              <a:t>insuline</a:t>
            </a:r>
            <a:r>
              <a:rPr lang="nl-NL" dirty="0" smtClean="0"/>
              <a:t> en </a:t>
            </a:r>
            <a:r>
              <a:rPr lang="nl-NL" b="1" dirty="0" smtClean="0"/>
              <a:t>glucagon</a:t>
            </a:r>
          </a:p>
          <a:p>
            <a:r>
              <a:rPr lang="nl-NL" b="1" dirty="0"/>
              <a:t>insuline en </a:t>
            </a:r>
            <a:r>
              <a:rPr lang="nl-NL" b="1" dirty="0" smtClean="0"/>
              <a:t>glucagon </a:t>
            </a:r>
            <a:r>
              <a:rPr lang="nl-NL" dirty="0" smtClean="0"/>
              <a:t>regelen samen </a:t>
            </a:r>
            <a:r>
              <a:rPr lang="nl-NL" b="1" u="sng" dirty="0" smtClean="0"/>
              <a:t>het bloedsuikergehalte</a:t>
            </a:r>
            <a:endParaRPr lang="nl-NL" b="1" u="sng" dirty="0"/>
          </a:p>
          <a:p>
            <a:r>
              <a:rPr lang="nl-NL" b="1" dirty="0" smtClean="0"/>
              <a:t>Insuline </a:t>
            </a:r>
            <a:r>
              <a:rPr lang="nl-NL" b="1" i="1" u="sng" dirty="0" smtClean="0"/>
              <a:t>verlaagt </a:t>
            </a:r>
            <a:r>
              <a:rPr lang="nl-NL" dirty="0" smtClean="0"/>
              <a:t>het bloedsuikergehalte</a:t>
            </a:r>
          </a:p>
          <a:p>
            <a:r>
              <a:rPr lang="nl-NL" b="1" dirty="0" smtClean="0"/>
              <a:t>Glucagon </a:t>
            </a:r>
            <a:r>
              <a:rPr lang="nl-NL" b="1" dirty="0"/>
              <a:t>verhoogt </a:t>
            </a:r>
            <a:r>
              <a:rPr lang="nl-NL" dirty="0"/>
              <a:t>het bloedsuikergehalte</a:t>
            </a:r>
          </a:p>
        </p:txBody>
      </p:sp>
    </p:spTree>
    <p:extLst>
      <p:ext uri="{BB962C8B-B14F-4D97-AF65-F5344CB8AC3E}">
        <p14:creationId xmlns:p14="http://schemas.microsoft.com/office/powerpoint/2010/main" val="63947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vorige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Hoofdstuk1.7 het zenuwstelsel bespreken</a:t>
            </a:r>
          </a:p>
          <a:p>
            <a:r>
              <a:rPr lang="nl-NL" dirty="0" smtClean="0"/>
              <a:t>1.7.1 Zintuigen</a:t>
            </a:r>
          </a:p>
          <a:p>
            <a:r>
              <a:rPr lang="nl-NL" dirty="0" smtClean="0"/>
              <a:t>1.8 Het hormonaal stelsel</a:t>
            </a:r>
          </a:p>
          <a:p>
            <a:r>
              <a:rPr lang="nl-NL" dirty="0" smtClean="0"/>
              <a:t>1.8 Hypofyse</a:t>
            </a:r>
          </a:p>
          <a:p>
            <a:r>
              <a:rPr lang="nl-NL" dirty="0" smtClean="0"/>
              <a:t>1.8.2 Alvleesklier</a:t>
            </a:r>
          </a:p>
          <a:p>
            <a:r>
              <a:rPr lang="nl-NL" dirty="0" smtClean="0"/>
              <a:t>1.8.3 Schildklier</a:t>
            </a:r>
          </a:p>
          <a:p>
            <a:r>
              <a:rPr lang="nl-NL" dirty="0" smtClean="0"/>
              <a:t>1.8.4  Geslachtsklieren</a:t>
            </a:r>
          </a:p>
          <a:p>
            <a:r>
              <a:rPr lang="nl-NL" dirty="0" smtClean="0"/>
              <a:t>1.8.5 bijnieren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4410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1.8.3 Schildklier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De Schildklier vind in de hals en zit om de luchtpijp gebogen.</a:t>
            </a:r>
          </a:p>
          <a:p>
            <a:r>
              <a:rPr lang="nl-NL" dirty="0" smtClean="0"/>
              <a:t>Het hormoon dat de schildklier produceert heet: thyroxine</a:t>
            </a:r>
          </a:p>
          <a:p>
            <a:r>
              <a:rPr lang="nl-NL" b="1" dirty="0" smtClean="0"/>
              <a:t>Thyroxine</a:t>
            </a:r>
            <a:r>
              <a:rPr lang="nl-NL" dirty="0" smtClean="0"/>
              <a:t> beïnvloed </a:t>
            </a:r>
            <a:r>
              <a:rPr lang="nl-NL" b="1" dirty="0" smtClean="0"/>
              <a:t>de stofwisseling</a:t>
            </a:r>
          </a:p>
          <a:p>
            <a:r>
              <a:rPr lang="nl-NL" dirty="0"/>
              <a:t>Bij </a:t>
            </a:r>
            <a:r>
              <a:rPr lang="nl-NL" b="1" u="sng" dirty="0"/>
              <a:t>te </a:t>
            </a:r>
            <a:r>
              <a:rPr lang="nl-NL" b="1" u="sng" dirty="0" smtClean="0"/>
              <a:t>veel </a:t>
            </a:r>
            <a:r>
              <a:rPr lang="nl-NL" b="1" dirty="0" smtClean="0"/>
              <a:t>thyroxine, versnelt de stofwisseling </a:t>
            </a:r>
            <a:r>
              <a:rPr lang="nl-NL" dirty="0" smtClean="0"/>
              <a:t>. </a:t>
            </a:r>
          </a:p>
          <a:p>
            <a:r>
              <a:rPr lang="nl-NL" dirty="0" smtClean="0"/>
              <a:t>Mensen zijn dan rusteloos , hebben een snelle pols en te hoge temperatuur</a:t>
            </a:r>
          </a:p>
          <a:p>
            <a:r>
              <a:rPr lang="nl-NL" dirty="0" smtClean="0"/>
              <a:t>Als de schilklier </a:t>
            </a:r>
            <a:r>
              <a:rPr lang="nl-NL" b="1" dirty="0"/>
              <a:t>te weinig </a:t>
            </a:r>
            <a:r>
              <a:rPr lang="nl-NL" dirty="0" smtClean="0"/>
              <a:t>thyroxine produceert, vertraagt de stofwisseling.</a:t>
            </a:r>
          </a:p>
          <a:p>
            <a:r>
              <a:rPr lang="nl-NL" dirty="0" smtClean="0"/>
              <a:t>Dit kan groeiachterstand veroorzaken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9461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1.8.4 Geslachtsklieren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Geslachtsklieren produceren geslachthormonen</a:t>
            </a:r>
          </a:p>
          <a:p>
            <a:r>
              <a:rPr lang="nl-NL" dirty="0" smtClean="0"/>
              <a:t>Bij de </a:t>
            </a:r>
            <a:r>
              <a:rPr lang="nl-NL" u="sng" dirty="0" smtClean="0"/>
              <a:t>man</a:t>
            </a:r>
            <a:r>
              <a:rPr lang="nl-NL" dirty="0" smtClean="0"/>
              <a:t> is dit </a:t>
            </a:r>
            <a:r>
              <a:rPr lang="nl-NL" b="1" dirty="0" smtClean="0"/>
              <a:t>testosteron,  </a:t>
            </a:r>
            <a:r>
              <a:rPr lang="nl-NL" dirty="0" smtClean="0"/>
              <a:t>zorgt tijdens de groei voor de </a:t>
            </a:r>
            <a:r>
              <a:rPr lang="nl-NL" b="1" dirty="0" smtClean="0"/>
              <a:t>ontwikkeling </a:t>
            </a:r>
            <a:r>
              <a:rPr lang="nl-NL" dirty="0" smtClean="0"/>
              <a:t>mannelijke geslachtskenmerken, en later voor de productie van zaadcellen</a:t>
            </a:r>
          </a:p>
          <a:p>
            <a:r>
              <a:rPr lang="nl-NL" dirty="0" smtClean="0"/>
              <a:t>Bij de </a:t>
            </a:r>
            <a:r>
              <a:rPr lang="nl-NL" u="sng" dirty="0" smtClean="0"/>
              <a:t>vrouw</a:t>
            </a:r>
            <a:r>
              <a:rPr lang="nl-NL" dirty="0" smtClean="0"/>
              <a:t> zijn dit onder meer de hormonen </a:t>
            </a:r>
            <a:r>
              <a:rPr lang="nl-NL" b="1" dirty="0" smtClean="0"/>
              <a:t>oestrogeen</a:t>
            </a:r>
            <a:r>
              <a:rPr lang="nl-NL" dirty="0" smtClean="0"/>
              <a:t> en </a:t>
            </a:r>
            <a:r>
              <a:rPr lang="nl-NL" b="1" dirty="0" smtClean="0"/>
              <a:t>progesteron</a:t>
            </a:r>
          </a:p>
          <a:p>
            <a:r>
              <a:rPr lang="nl-NL" b="1" dirty="0" smtClean="0"/>
              <a:t>Oestrogeen </a:t>
            </a:r>
            <a:r>
              <a:rPr lang="nl-NL" dirty="0" smtClean="0"/>
              <a:t>zorgt voor de ontwikkeling van de </a:t>
            </a:r>
            <a:r>
              <a:rPr lang="nl-NL" b="1" dirty="0" smtClean="0"/>
              <a:t>vrouwelijke geslachtskenmerken</a:t>
            </a:r>
          </a:p>
          <a:p>
            <a:r>
              <a:rPr lang="nl-NL" b="1" dirty="0" smtClean="0"/>
              <a:t>Progesteron </a:t>
            </a:r>
            <a:r>
              <a:rPr lang="nl-NL" dirty="0" smtClean="0"/>
              <a:t>bereidt het </a:t>
            </a:r>
            <a:r>
              <a:rPr lang="nl-NL" b="1" dirty="0" smtClean="0"/>
              <a:t>baarmoederslijmvlies  </a:t>
            </a:r>
            <a:r>
              <a:rPr lang="nl-NL" dirty="0" smtClean="0"/>
              <a:t>voor</a:t>
            </a:r>
            <a:r>
              <a:rPr lang="nl-NL" b="1" dirty="0" smtClean="0"/>
              <a:t> </a:t>
            </a:r>
            <a:r>
              <a:rPr lang="nl-NL" dirty="0" smtClean="0"/>
              <a:t>op de innesteling van een bevruchte eicel</a:t>
            </a:r>
          </a:p>
          <a:p>
            <a:r>
              <a:rPr lang="nl-NL" dirty="0" smtClean="0"/>
              <a:t>Als er geen bevruchting is geweest, stopt na twee weken </a:t>
            </a:r>
            <a:r>
              <a:rPr lang="nl-NL" dirty="0"/>
              <a:t>de productie van </a:t>
            </a:r>
            <a:r>
              <a:rPr lang="nl-NL" b="1" dirty="0" smtClean="0"/>
              <a:t>progesteron tijdelijk</a:t>
            </a:r>
          </a:p>
          <a:p>
            <a:r>
              <a:rPr lang="nl-NL" dirty="0" smtClean="0"/>
              <a:t>Hierdoor wordt het </a:t>
            </a:r>
            <a:r>
              <a:rPr lang="nl-NL" b="1" dirty="0" smtClean="0"/>
              <a:t>baarmoederslijmvlies afgestoten (</a:t>
            </a:r>
            <a:r>
              <a:rPr lang="nl-NL" dirty="0" smtClean="0"/>
              <a:t>menstruatie</a:t>
            </a:r>
            <a:r>
              <a:rPr lang="nl-NL" b="1" dirty="0" smtClean="0"/>
              <a:t>).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492941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1.8.5 Bijnieren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bijnieren zijn, kleine schildjes die over de top van de nieren gevouwen zijn.</a:t>
            </a:r>
          </a:p>
          <a:p>
            <a:r>
              <a:rPr lang="nl-NL" b="1" dirty="0" smtClean="0"/>
              <a:t>Bijnieren</a:t>
            </a:r>
            <a:r>
              <a:rPr lang="nl-NL" dirty="0" smtClean="0"/>
              <a:t> produceren onder meer het hormoon </a:t>
            </a:r>
            <a:r>
              <a:rPr lang="nl-NL" b="1" dirty="0" smtClean="0"/>
              <a:t>adrenaline</a:t>
            </a:r>
          </a:p>
          <a:p>
            <a:r>
              <a:rPr lang="nl-NL" b="1" dirty="0" smtClean="0"/>
              <a:t>Adrenaline </a:t>
            </a:r>
            <a:r>
              <a:rPr lang="nl-NL" dirty="0" smtClean="0"/>
              <a:t>zorgt ervoor dat het lichaam zich aanpast bij </a:t>
            </a:r>
            <a:r>
              <a:rPr lang="nl-NL" b="1" dirty="0" smtClean="0"/>
              <a:t>grote inspanningen </a:t>
            </a:r>
            <a:r>
              <a:rPr lang="nl-NL" dirty="0" smtClean="0"/>
              <a:t>en in </a:t>
            </a:r>
            <a:r>
              <a:rPr lang="nl-NL" b="1" dirty="0" smtClean="0"/>
              <a:t>uitzonderlijke omstandigheden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527337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Hoofdstuk 1.9 Verdieping</a:t>
            </a:r>
            <a:br>
              <a:rPr lang="nl-NL" dirty="0" smtClean="0"/>
            </a:br>
            <a:r>
              <a:rPr lang="nl-NL" dirty="0" smtClean="0"/>
              <a:t>Chromosomen en DNA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Erfelijke factoren bepalen hoe je er uit ziet en bepalen soms ook welke ziektes je Kunt krijgen.</a:t>
            </a:r>
            <a:endParaRPr lang="nl-NL" dirty="0"/>
          </a:p>
          <a:p>
            <a:r>
              <a:rPr lang="nl-NL" dirty="0" smtClean="0"/>
              <a:t>“terug naar het begin”: De bevruchte eicel</a:t>
            </a:r>
          </a:p>
          <a:p>
            <a:r>
              <a:rPr lang="nl-NL" dirty="0" smtClean="0"/>
              <a:t>In </a:t>
            </a:r>
            <a:r>
              <a:rPr lang="nl-NL" dirty="0"/>
              <a:t>de </a:t>
            </a:r>
            <a:r>
              <a:rPr lang="nl-NL" b="1" u="sng" dirty="0"/>
              <a:t>kern</a:t>
            </a:r>
            <a:r>
              <a:rPr lang="nl-NL" dirty="0"/>
              <a:t> </a:t>
            </a:r>
            <a:r>
              <a:rPr lang="nl-NL" dirty="0" smtClean="0"/>
              <a:t>van De </a:t>
            </a:r>
            <a:r>
              <a:rPr lang="nl-NL" dirty="0"/>
              <a:t>bevruchte </a:t>
            </a:r>
            <a:r>
              <a:rPr lang="nl-NL" dirty="0" smtClean="0"/>
              <a:t>eicel zitten “</a:t>
            </a:r>
            <a:r>
              <a:rPr lang="nl-NL" b="1" i="1" u="sng" dirty="0" smtClean="0"/>
              <a:t>erfelijkheidsdragers</a:t>
            </a:r>
            <a:r>
              <a:rPr lang="nl-NL" dirty="0" smtClean="0"/>
              <a:t>” beter </a:t>
            </a:r>
            <a:r>
              <a:rPr lang="nl-NL" b="1" dirty="0" smtClean="0"/>
              <a:t>bekend als chromosomen</a:t>
            </a:r>
            <a:endParaRPr lang="nl-NL" b="1" dirty="0"/>
          </a:p>
          <a:p>
            <a:r>
              <a:rPr lang="nl-NL" dirty="0"/>
              <a:t>Een bevruchte eicel </a:t>
            </a:r>
            <a:r>
              <a:rPr lang="nl-NL" dirty="0" smtClean="0"/>
              <a:t> bevat 23 chromosomen van de man en van de vrouw</a:t>
            </a:r>
          </a:p>
          <a:p>
            <a:r>
              <a:rPr lang="nl-NL" dirty="0" smtClean="0"/>
              <a:t>Totaal 46 chromosomen die paren vormen.</a:t>
            </a:r>
          </a:p>
          <a:p>
            <a:r>
              <a:rPr lang="nl-NL" dirty="0"/>
              <a:t>Een bevruchte eicel  bevat </a:t>
            </a:r>
            <a:r>
              <a:rPr lang="nl-NL" dirty="0" smtClean="0"/>
              <a:t>dus 23 paar chromosomen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3414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Chromosomen en DNA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Met het </a:t>
            </a:r>
            <a:r>
              <a:rPr lang="nl-NL" b="1" dirty="0" smtClean="0"/>
              <a:t>23</a:t>
            </a:r>
            <a:r>
              <a:rPr lang="nl-NL" b="1" baseline="30000" dirty="0" smtClean="0"/>
              <a:t>ste</a:t>
            </a:r>
            <a:r>
              <a:rPr lang="nl-NL" b="1" dirty="0" smtClean="0"/>
              <a:t> paar</a:t>
            </a:r>
            <a:r>
              <a:rPr lang="nl-NL" dirty="0" smtClean="0"/>
              <a:t> is iets bijzonders aan de hand.</a:t>
            </a:r>
          </a:p>
          <a:p>
            <a:r>
              <a:rPr lang="nl-NL" dirty="0"/>
              <a:t>het </a:t>
            </a:r>
            <a:r>
              <a:rPr lang="nl-NL" b="1" dirty="0"/>
              <a:t>23ste paar </a:t>
            </a:r>
            <a:r>
              <a:rPr lang="nl-NL" dirty="0" smtClean="0"/>
              <a:t>chromosomen bepaalt het </a:t>
            </a:r>
            <a:r>
              <a:rPr lang="nl-NL" b="1" dirty="0" smtClean="0"/>
              <a:t>geslacht</a:t>
            </a:r>
          </a:p>
          <a:p>
            <a:r>
              <a:rPr lang="nl-NL" dirty="0" smtClean="0"/>
              <a:t>Ze worden </a:t>
            </a:r>
            <a:r>
              <a:rPr lang="nl-NL" b="1" dirty="0" smtClean="0"/>
              <a:t>X en Y chromosomen </a:t>
            </a:r>
            <a:r>
              <a:rPr lang="nl-NL" dirty="0" smtClean="0"/>
              <a:t>genoemd</a:t>
            </a:r>
          </a:p>
          <a:p>
            <a:r>
              <a:rPr lang="nl-NL" dirty="0" smtClean="0"/>
              <a:t>De cellen van </a:t>
            </a:r>
            <a:r>
              <a:rPr lang="nl-NL" b="1" dirty="0" smtClean="0"/>
              <a:t>vrouwen</a:t>
            </a:r>
            <a:r>
              <a:rPr lang="nl-NL" dirty="0" smtClean="0"/>
              <a:t> bevatten altijd </a:t>
            </a:r>
            <a:r>
              <a:rPr lang="nl-NL" b="1" dirty="0" smtClean="0"/>
              <a:t>2 X- chromosomen xx</a:t>
            </a:r>
          </a:p>
          <a:p>
            <a:r>
              <a:rPr lang="nl-NL" dirty="0"/>
              <a:t>De cellen van </a:t>
            </a:r>
            <a:r>
              <a:rPr lang="nl-NL" b="1" dirty="0" smtClean="0"/>
              <a:t>mannen</a:t>
            </a:r>
            <a:r>
              <a:rPr lang="nl-NL" dirty="0" smtClean="0"/>
              <a:t> bevatten </a:t>
            </a:r>
            <a:r>
              <a:rPr lang="nl-NL" dirty="0"/>
              <a:t>altijd </a:t>
            </a:r>
            <a:r>
              <a:rPr lang="nl-NL" b="1" dirty="0" smtClean="0"/>
              <a:t>1 X- chromosoom </a:t>
            </a:r>
            <a:r>
              <a:rPr lang="nl-NL" dirty="0" smtClean="0"/>
              <a:t>en</a:t>
            </a:r>
            <a:r>
              <a:rPr lang="nl-NL" b="1" dirty="0" smtClean="0"/>
              <a:t> 1 y- chromosoom xy</a:t>
            </a:r>
            <a:endParaRPr lang="nl-NL" b="1" dirty="0"/>
          </a:p>
          <a:p>
            <a:r>
              <a:rPr lang="nl-NL" dirty="0" smtClean="0"/>
              <a:t>een</a:t>
            </a:r>
            <a:r>
              <a:rPr lang="nl-NL" b="1" dirty="0" smtClean="0"/>
              <a:t> bevruchte eicel bevat dus sowieso  1 x- chromosoom.</a:t>
            </a:r>
          </a:p>
          <a:p>
            <a:r>
              <a:rPr lang="nl-NL" dirty="0" smtClean="0"/>
              <a:t>Zit er in de </a:t>
            </a:r>
            <a:r>
              <a:rPr lang="nl-NL" b="1" dirty="0" smtClean="0"/>
              <a:t>zaadcel een X-chromosoom </a:t>
            </a:r>
            <a:r>
              <a:rPr lang="nl-NL" dirty="0" smtClean="0"/>
              <a:t>dan wordt het</a:t>
            </a:r>
            <a:r>
              <a:rPr lang="nl-NL" b="1" dirty="0" smtClean="0"/>
              <a:t> 23</a:t>
            </a:r>
            <a:r>
              <a:rPr lang="nl-NL" b="1" baseline="30000" dirty="0" smtClean="0"/>
              <a:t>ste</a:t>
            </a:r>
            <a:r>
              <a:rPr lang="nl-NL" b="1" dirty="0" smtClean="0"/>
              <a:t> paar </a:t>
            </a:r>
            <a:r>
              <a:rPr lang="nl-NL" dirty="0" smtClean="0"/>
              <a:t>een</a:t>
            </a:r>
            <a:r>
              <a:rPr lang="nl-NL" b="1" dirty="0" smtClean="0"/>
              <a:t> xx-paar </a:t>
            </a:r>
            <a:r>
              <a:rPr lang="nl-NL" dirty="0" smtClean="0"/>
              <a:t>dus een </a:t>
            </a:r>
            <a:r>
              <a:rPr lang="nl-NL" b="1" dirty="0" smtClean="0"/>
              <a:t>meisje</a:t>
            </a:r>
          </a:p>
          <a:p>
            <a:r>
              <a:rPr lang="nl-NL" dirty="0"/>
              <a:t>er in de </a:t>
            </a:r>
            <a:r>
              <a:rPr lang="nl-NL" b="1" dirty="0"/>
              <a:t>zaadcel een </a:t>
            </a:r>
            <a:r>
              <a:rPr lang="nl-NL" b="1" dirty="0" smtClean="0"/>
              <a:t>Y-chromosoom </a:t>
            </a:r>
            <a:r>
              <a:rPr lang="nl-NL" dirty="0"/>
              <a:t>dan wordt het </a:t>
            </a:r>
            <a:r>
              <a:rPr lang="nl-NL" b="1" dirty="0"/>
              <a:t>23ste paar een </a:t>
            </a:r>
            <a:r>
              <a:rPr lang="nl-NL" b="1" dirty="0" smtClean="0"/>
              <a:t>xy-paar </a:t>
            </a:r>
            <a:r>
              <a:rPr lang="nl-NL" dirty="0"/>
              <a:t>dus </a:t>
            </a:r>
            <a:r>
              <a:rPr lang="nl-NL" dirty="0" smtClean="0"/>
              <a:t>een </a:t>
            </a:r>
            <a:r>
              <a:rPr lang="nl-NL" b="1" dirty="0" smtClean="0"/>
              <a:t>jongetje</a:t>
            </a:r>
            <a:endParaRPr lang="nl-NL" b="1" dirty="0"/>
          </a:p>
          <a:p>
            <a:endParaRPr lang="nl-NL" b="1" dirty="0" smtClean="0"/>
          </a:p>
          <a:p>
            <a:endParaRPr lang="nl-NL" b="1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5520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1.9.2 DNA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b="1" dirty="0" smtClean="0"/>
              <a:t>stof</a:t>
            </a:r>
            <a:r>
              <a:rPr lang="nl-NL" dirty="0" smtClean="0"/>
              <a:t> waaruit een </a:t>
            </a:r>
            <a:r>
              <a:rPr lang="nl-NL" b="1" dirty="0" smtClean="0"/>
              <a:t>chromosoom</a:t>
            </a:r>
            <a:r>
              <a:rPr lang="nl-NL" dirty="0" smtClean="0"/>
              <a:t> is samen gesteld is het </a:t>
            </a:r>
            <a:r>
              <a:rPr lang="nl-NL" b="1" dirty="0" smtClean="0"/>
              <a:t>DNA</a:t>
            </a:r>
          </a:p>
          <a:p>
            <a:r>
              <a:rPr lang="nl-NL" b="1" dirty="0" smtClean="0"/>
              <a:t>DNA: Deoxyribonuclein</a:t>
            </a:r>
            <a:r>
              <a:rPr lang="nl-NL" dirty="0" smtClean="0"/>
              <a:t> </a:t>
            </a:r>
            <a:r>
              <a:rPr lang="nl-NL" b="1" dirty="0" smtClean="0"/>
              <a:t>A</a:t>
            </a:r>
            <a:r>
              <a:rPr lang="nl-NL" dirty="0" smtClean="0"/>
              <a:t>cid afgekort: </a:t>
            </a:r>
            <a:r>
              <a:rPr lang="nl-NL" b="1" dirty="0" smtClean="0"/>
              <a:t>DNA</a:t>
            </a:r>
          </a:p>
          <a:p>
            <a:r>
              <a:rPr lang="nl-NL" dirty="0" smtClean="0"/>
              <a:t>Door de ontdekking van het </a:t>
            </a:r>
            <a:r>
              <a:rPr lang="nl-NL" b="1" dirty="0" smtClean="0"/>
              <a:t>DNA </a:t>
            </a:r>
            <a:r>
              <a:rPr lang="nl-NL" dirty="0" smtClean="0"/>
              <a:t>weten we steeds meer over </a:t>
            </a:r>
            <a:r>
              <a:rPr lang="nl-NL" b="1" dirty="0" smtClean="0"/>
              <a:t>erfelijkheidsinformatie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20892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DNA wordt gebruikt voor :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b="1" dirty="0"/>
              <a:t>DNA</a:t>
            </a:r>
            <a:r>
              <a:rPr lang="nl-NL" dirty="0"/>
              <a:t> wordt gebruikt voor :</a:t>
            </a:r>
          </a:p>
          <a:p>
            <a:r>
              <a:rPr lang="nl-NL" dirty="0" smtClean="0"/>
              <a:t>Wetenschappelijk onderzoek: alles is nog lang niet bekend over </a:t>
            </a:r>
            <a:r>
              <a:rPr lang="nl-NL" dirty="0" err="1" smtClean="0"/>
              <a:t>dna</a:t>
            </a:r>
            <a:r>
              <a:rPr lang="nl-NL" dirty="0" smtClean="0"/>
              <a:t> en erfelijkheidsonderzoek</a:t>
            </a:r>
          </a:p>
          <a:p>
            <a:r>
              <a:rPr lang="nl-NL" dirty="0" smtClean="0"/>
              <a:t>Onderzoek naar erfelijke ziekten (vroegtijdig signaleren het behandelen)</a:t>
            </a:r>
          </a:p>
          <a:p>
            <a:r>
              <a:rPr lang="nl-NL" dirty="0" smtClean="0"/>
              <a:t>Verzamelen bewijslast bij misdaden</a:t>
            </a:r>
          </a:p>
          <a:p>
            <a:r>
              <a:rPr lang="nl-NL" dirty="0" smtClean="0"/>
              <a:t>Identificatie van lichamen of lichaamsdelen, na rampen of geweld.</a:t>
            </a:r>
          </a:p>
          <a:p>
            <a:r>
              <a:rPr lang="nl-NL" dirty="0" smtClean="0"/>
              <a:t>Onderzoek van familieverwantschap (‘is deze persoon de biologische vader”?)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0874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 DNA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Het chromosomenpatroon </a:t>
            </a:r>
            <a:r>
              <a:rPr lang="nl-NL" b="1" dirty="0" smtClean="0"/>
              <a:t>blijft</a:t>
            </a:r>
            <a:r>
              <a:rPr lang="nl-NL" dirty="0" smtClean="0"/>
              <a:t> --- dus het DNA--- in alle miljarden afgesplitste cellen in het lichaam gelijk.</a:t>
            </a:r>
            <a:endParaRPr lang="nl-NL" dirty="0"/>
          </a:p>
          <a:p>
            <a:r>
              <a:rPr lang="nl-NL" dirty="0" smtClean="0"/>
              <a:t>Na bijvoorbeeld verbranding is het dus nog mogelijk de identiteit van iemand vast te stellen. Daarvoor is nog wel het DNA-materiaal van een familielid nodig om te vergelijken.</a:t>
            </a:r>
          </a:p>
          <a:p>
            <a:r>
              <a:rPr lang="nl-NL" dirty="0" smtClean="0"/>
              <a:t>Overigens geldt voor identificatie en bewijslast bij misdaden, dat </a:t>
            </a:r>
            <a:r>
              <a:rPr lang="nl-NL" dirty="0" err="1" smtClean="0"/>
              <a:t>dna</a:t>
            </a:r>
            <a:r>
              <a:rPr lang="nl-NL" dirty="0" smtClean="0"/>
              <a:t> </a:t>
            </a:r>
            <a:r>
              <a:rPr lang="nl-NL" b="1" dirty="0" smtClean="0"/>
              <a:t>NOOIT het</a:t>
            </a:r>
          </a:p>
          <a:p>
            <a:r>
              <a:rPr lang="nl-NL" b="1" dirty="0" smtClean="0"/>
              <a:t>Enige bewijs </a:t>
            </a:r>
            <a:r>
              <a:rPr lang="nl-NL" dirty="0" smtClean="0"/>
              <a:t>kan zijn.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0879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Intro les pathologie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Intro les pathologie </a:t>
            </a:r>
            <a:endParaRPr lang="nl-NL" dirty="0" smtClean="0"/>
          </a:p>
          <a:p>
            <a:r>
              <a:rPr lang="nl-NL" dirty="0" smtClean="0"/>
              <a:t>2.1 </a:t>
            </a:r>
            <a:r>
              <a:rPr lang="nl-NL" dirty="0"/>
              <a:t>Begrip ziekte </a:t>
            </a:r>
          </a:p>
          <a:p>
            <a:r>
              <a:rPr lang="nl-NL" dirty="0" smtClean="0"/>
              <a:t>2.2 </a:t>
            </a:r>
            <a:r>
              <a:rPr lang="nl-NL" dirty="0"/>
              <a:t>Visies op ziektes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046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1.9 Verdieping: Chromosomen en DNA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1.9.1 Chromosomen</a:t>
            </a:r>
          </a:p>
          <a:p>
            <a:r>
              <a:rPr lang="nl-NL" dirty="0" smtClean="0"/>
              <a:t>1.9.2 DNA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905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1.7 Het zenuwstelsel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zenuwstelsel is een besturingssysteem.</a:t>
            </a:r>
          </a:p>
          <a:p>
            <a:r>
              <a:rPr lang="nl-NL" dirty="0" smtClean="0"/>
              <a:t>Na en prikkel volgt er altijd een reactie</a:t>
            </a:r>
          </a:p>
          <a:p>
            <a:r>
              <a:rPr lang="nl-NL" dirty="0" smtClean="0"/>
              <a:t>Via zenuwen komen prikkels de hersenen binnen</a:t>
            </a:r>
          </a:p>
          <a:p>
            <a:r>
              <a:rPr lang="nl-NL" dirty="0" smtClean="0"/>
              <a:t>Daar wordt vervolgens bepaalt welke actie erop moet volgen.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344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 1.7 </a:t>
            </a:r>
            <a:r>
              <a:rPr lang="nl-NL" dirty="0"/>
              <a:t>Het zenuwstelsel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spijsverteringsstelsel, de ademhaling, de bloedsomloop en alle andere stelsels functioneren </a:t>
            </a:r>
            <a:r>
              <a:rPr lang="nl-NL" u="sng" dirty="0" smtClean="0"/>
              <a:t>niet </a:t>
            </a:r>
            <a:r>
              <a:rPr lang="nl-NL" dirty="0" smtClean="0"/>
              <a:t>zonder aansturing vanuit de hersenen via de zenuwen.</a:t>
            </a:r>
          </a:p>
          <a:p>
            <a:r>
              <a:rPr lang="nl-NL" dirty="0" smtClean="0"/>
              <a:t>Je maakt een </a:t>
            </a:r>
            <a:r>
              <a:rPr lang="nl-NL" u="sng" dirty="0" smtClean="0"/>
              <a:t>onderscheid</a:t>
            </a:r>
            <a:r>
              <a:rPr lang="nl-NL" dirty="0" smtClean="0"/>
              <a:t> tussen:</a:t>
            </a:r>
          </a:p>
          <a:p>
            <a:r>
              <a:rPr lang="nl-NL" b="1" dirty="0" smtClean="0"/>
              <a:t>Sensorische zenuwen</a:t>
            </a:r>
          </a:p>
          <a:p>
            <a:r>
              <a:rPr lang="nl-NL" b="1" dirty="0" smtClean="0"/>
              <a:t>Motorische zenuwen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01401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Sensorische zenuwen</a:t>
            </a:r>
            <a:br>
              <a:rPr lang="nl-NL" b="1" dirty="0"/>
            </a:b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Sensorische </a:t>
            </a:r>
            <a:r>
              <a:rPr lang="nl-NL" dirty="0" smtClean="0"/>
              <a:t>zenuwen geleiden een prikkel </a:t>
            </a:r>
            <a:r>
              <a:rPr lang="nl-NL" b="1" dirty="0" smtClean="0"/>
              <a:t>naar</a:t>
            </a:r>
            <a:r>
              <a:rPr lang="nl-NL" dirty="0" smtClean="0"/>
              <a:t> de hersenen.</a:t>
            </a:r>
          </a:p>
          <a:p>
            <a:r>
              <a:rPr lang="nl-NL" dirty="0" smtClean="0"/>
              <a:t>Die bepalen vervolgens wat er moet gebeuren.</a:t>
            </a:r>
          </a:p>
          <a:p>
            <a:r>
              <a:rPr lang="nl-NL" dirty="0" smtClean="0"/>
              <a:t>Via een motorische prikkel (van de hersenen </a:t>
            </a:r>
            <a:r>
              <a:rPr lang="nl-NL" b="1" dirty="0" smtClean="0"/>
              <a:t>af</a:t>
            </a:r>
            <a:r>
              <a:rPr lang="nl-NL" dirty="0" smtClean="0"/>
              <a:t>) volgt dan de gewenste actie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290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Als er eten in de maag komt, gaat er een prikkel via </a:t>
            </a:r>
            <a:r>
              <a:rPr lang="nl-NL" b="1" dirty="0" smtClean="0"/>
              <a:t>sensorische</a:t>
            </a:r>
            <a:r>
              <a:rPr lang="nl-NL" dirty="0" smtClean="0"/>
              <a:t> zenuwen van de maag </a:t>
            </a:r>
            <a:r>
              <a:rPr lang="nl-NL" u="sng" dirty="0" smtClean="0"/>
              <a:t>naar</a:t>
            </a:r>
            <a:r>
              <a:rPr lang="nl-NL" dirty="0" smtClean="0"/>
              <a:t> de hersenen. Die beoordelen de informatie en sturen via motorische zenuwen prikkels </a:t>
            </a:r>
            <a:r>
              <a:rPr lang="nl-NL" b="1" dirty="0" smtClean="0"/>
              <a:t>naar</a:t>
            </a:r>
            <a:r>
              <a:rPr lang="nl-NL" dirty="0" smtClean="0"/>
              <a:t> de maag.</a:t>
            </a:r>
            <a:endParaRPr lang="nl-NL" dirty="0"/>
          </a:p>
          <a:p>
            <a:r>
              <a:rPr lang="nl-NL" dirty="0" smtClean="0"/>
              <a:t>De maag komt in actie en gaat peristaltische bewegingen maken en sappen afscheiden.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512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Nog een voorbeeld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Hetzelfde gebeurt bij prikkels vanuit de omgeving.</a:t>
            </a:r>
          </a:p>
          <a:p>
            <a:r>
              <a:rPr lang="nl-NL" dirty="0" smtClean="0"/>
              <a:t>Als het donker wordt, stuurt je oog sensorische prikkels naar de hersenen.</a:t>
            </a:r>
          </a:p>
          <a:p>
            <a:r>
              <a:rPr lang="nl-NL" dirty="0" smtClean="0"/>
              <a:t>Via </a:t>
            </a:r>
            <a:r>
              <a:rPr lang="nl-NL" dirty="0" err="1" smtClean="0"/>
              <a:t>motoriche</a:t>
            </a:r>
            <a:r>
              <a:rPr lang="nl-NL" dirty="0" smtClean="0"/>
              <a:t> prikkels kom je vervolgens in actie: licht aandoen, gordijnen sluiten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554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Een andere indeling is gebaseerd op de plaats in het lichaam waar zenuwen zitten: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Centraal zenuwstelsel</a:t>
            </a:r>
          </a:p>
          <a:p>
            <a:r>
              <a:rPr lang="nl-NL" dirty="0" smtClean="0"/>
              <a:t>Perifeer zenuwstelsel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0070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1320</TotalTime>
  <Words>1290</Words>
  <Application>Microsoft Office PowerPoint</Application>
  <PresentationFormat>Breedbeeld</PresentationFormat>
  <Paragraphs>157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1" baseType="lpstr">
      <vt:lpstr>Arial</vt:lpstr>
      <vt:lpstr>Garamond</vt:lpstr>
      <vt:lpstr>Organisch</vt:lpstr>
      <vt:lpstr>Wat gaan we vandaag doen?</vt:lpstr>
      <vt:lpstr>Terugblik vorige les</vt:lpstr>
      <vt:lpstr>1.9 Verdieping: Chromosomen en DNA</vt:lpstr>
      <vt:lpstr>1.7 Het zenuwstelsel</vt:lpstr>
      <vt:lpstr>Vervolg 1.7 Het zenuwstelsel</vt:lpstr>
      <vt:lpstr>Sensorische zenuwen </vt:lpstr>
      <vt:lpstr>voorbeeld</vt:lpstr>
      <vt:lpstr>Nog een voorbeeld</vt:lpstr>
      <vt:lpstr>Een andere indeling is gebaseerd op de plaats in het lichaam waar zenuwen zitten:</vt:lpstr>
      <vt:lpstr>Centraal zenuwstelsel </vt:lpstr>
      <vt:lpstr>Het perifeer zenuwstelsel</vt:lpstr>
      <vt:lpstr>Willekeurig zenuwstelsel </vt:lpstr>
      <vt:lpstr>Onwillekeurig zenuwstelsel </vt:lpstr>
      <vt:lpstr>1.7.1 Zintuigen</vt:lpstr>
      <vt:lpstr>Vervolg 1.7.1 Zintuigen</vt:lpstr>
      <vt:lpstr>1.8 Het hormonaal stelsel</vt:lpstr>
      <vt:lpstr>Vervolg 1.8 Het hormonaal stelsel</vt:lpstr>
      <vt:lpstr>hypofyse</vt:lpstr>
      <vt:lpstr>1.8.2 Alvleesklier</vt:lpstr>
      <vt:lpstr>1.8.3 Schildklier</vt:lpstr>
      <vt:lpstr>1.8.4 Geslachtsklieren</vt:lpstr>
      <vt:lpstr>1.8.5 Bijnieren</vt:lpstr>
      <vt:lpstr>Hoofdstuk 1.9 Verdieping Chromosomen en DNA</vt:lpstr>
      <vt:lpstr>Chromosomen en DNA</vt:lpstr>
      <vt:lpstr>1.9.2 DNA</vt:lpstr>
      <vt:lpstr>DNA wordt gebruikt voor : </vt:lpstr>
      <vt:lpstr>Vervolg DNA</vt:lpstr>
      <vt:lpstr>Intro les pathologie  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gaan we vandaag doen?</dc:title>
  <dc:creator>Toon Groen</dc:creator>
  <cp:lastModifiedBy>Toon Groen</cp:lastModifiedBy>
  <cp:revision>32</cp:revision>
  <dcterms:created xsi:type="dcterms:W3CDTF">2019-09-30T09:07:55Z</dcterms:created>
  <dcterms:modified xsi:type="dcterms:W3CDTF">2019-10-07T12:26:26Z</dcterms:modified>
</cp:coreProperties>
</file>